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4" r:id="rId7"/>
    <p:sldId id="275" r:id="rId8"/>
    <p:sldId id="276" r:id="rId9"/>
    <p:sldId id="287" r:id="rId10"/>
    <p:sldId id="277" r:id="rId11"/>
    <p:sldId id="272" r:id="rId12"/>
    <p:sldId id="289" r:id="rId13"/>
    <p:sldId id="288" r:id="rId14"/>
    <p:sldId id="286" r:id="rId15"/>
    <p:sldId id="290" r:id="rId16"/>
    <p:sldId id="278" r:id="rId17"/>
    <p:sldId id="279" r:id="rId18"/>
    <p:sldId id="281" r:id="rId19"/>
    <p:sldId id="285" r:id="rId20"/>
  </p:sldIdLst>
  <p:sldSz cx="9144000" cy="6858000" type="screen4x3"/>
  <p:notesSz cx="6858000" cy="97234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A980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6F2F-43EF-43BA-ADCF-5EC91AE128BE}" type="datetimeFigureOut">
              <a:rPr lang="it-IT" smtClean="0"/>
              <a:pPr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6000" b="1" dirty="0" smtClean="0"/>
              <a:t>David Hume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/>
              <a:t>(Edimburgo, 1711-1776)</a:t>
            </a:r>
            <a:endParaRPr lang="it-IT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1828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2000240"/>
            <a:ext cx="792088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u="sng" dirty="0" smtClean="0"/>
              <a:t>DOMANDA</a:t>
            </a:r>
            <a:r>
              <a:rPr lang="it-IT" sz="2400" dirty="0" smtClean="0"/>
              <a:t>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Quale è dunque la natura dell’</a:t>
            </a:r>
            <a:r>
              <a:rPr lang="it-IT" sz="2800" b="1" dirty="0" smtClean="0"/>
              <a:t>EVIDENZA</a:t>
            </a:r>
            <a:r>
              <a:rPr lang="it-IT" sz="2400" dirty="0" smtClean="0"/>
              <a:t> dei ragionamenti che riguardano </a:t>
            </a:r>
            <a:r>
              <a:rPr lang="it-IT" sz="2400" b="1" dirty="0" smtClean="0"/>
              <a:t>DATI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FATTO</a:t>
            </a:r>
            <a:r>
              <a:rPr lang="it-IT" sz="2400" dirty="0" smtClean="0"/>
              <a:t>, quando essi </a:t>
            </a:r>
            <a:r>
              <a:rPr lang="it-IT" sz="2800" b="1" dirty="0" smtClean="0"/>
              <a:t>non sono IMMEDIATAMENTE PRESENTI</a:t>
            </a:r>
            <a:r>
              <a:rPr lang="it-IT" sz="2400" dirty="0" smtClean="0"/>
              <a:t> ai sensi (come quando prevedo che domani sorgerà il sole; o come quando vedo il fumo e inferisco che deve esserci del fuoco)?</a:t>
            </a:r>
            <a:endParaRPr lang="it-IT" sz="2400" dirty="0"/>
          </a:p>
        </p:txBody>
      </p:sp>
      <p:pic>
        <p:nvPicPr>
          <p:cNvPr id="8194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13049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Causalità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412776"/>
            <a:ext cx="63367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Siamo abituati ad associare CAUSA ed EFFETTO</a:t>
            </a:r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276872"/>
            <a:ext cx="2232248" cy="167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1955297" cy="1911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653136"/>
            <a:ext cx="2082437" cy="1559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Freccia a destra 7"/>
          <p:cNvSpPr/>
          <p:nvPr/>
        </p:nvSpPr>
        <p:spPr>
          <a:xfrm>
            <a:off x="3275856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843808" y="414908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4509120"/>
            <a:ext cx="381642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Penso al fuoco e sono portato a pensare anche ai suoi effetti, come al calore, o al fumo ecc.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 ed effetto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285860"/>
            <a:ext cx="792088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“Tutti i ragionamenti che concernono la realtà dei fatti sembrano </a:t>
            </a:r>
            <a:r>
              <a:rPr lang="it-IT" sz="2800" b="1" dirty="0" smtClean="0"/>
              <a:t>FONDATI SULLA RELAZIONE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CAUSA ED EFFETTO</a:t>
            </a:r>
            <a:r>
              <a:rPr lang="it-IT" sz="2800" dirty="0" smtClean="0"/>
              <a:t>. È solo grazie a questa relazione che noi possiamo oltrepassare l’evidenza della nostra memoria e dei sensi”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853804" y="3571876"/>
            <a:ext cx="74858" cy="1723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925812" y="4502850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85852" y="4214818"/>
            <a:ext cx="7056784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La relazione di causa ed effetto però la possiamo conoscere SOLO A </a:t>
            </a:r>
            <a:r>
              <a:rPr lang="it-IT" sz="2800" b="1" dirty="0" smtClean="0">
                <a:solidFill>
                  <a:srgbClr val="FF0000"/>
                </a:solidFill>
              </a:rPr>
              <a:t>POSTERIORI</a:t>
            </a:r>
            <a:r>
              <a:rPr lang="it-IT" sz="2800" dirty="0" smtClean="0"/>
              <a:t>, cioè per </a:t>
            </a:r>
            <a:r>
              <a:rPr lang="it-IT" sz="2800" b="1" dirty="0" smtClean="0">
                <a:solidFill>
                  <a:srgbClr val="FF0000"/>
                </a:solidFill>
              </a:rPr>
              <a:t>ESPERIENZA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5984" y="1785926"/>
            <a:ext cx="664012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C’è contraddizione logica nel dire:</a:t>
            </a:r>
          </a:p>
          <a:p>
            <a:pPr algn="ctr"/>
            <a:r>
              <a:rPr lang="it-IT" sz="2800" dirty="0" smtClean="0"/>
              <a:t>“lascio la penna ed essa non cadrà”?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Perché dico che cadrà?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Il problema relativo all’</a:t>
            </a:r>
            <a:r>
              <a:rPr lang="it-IT" sz="2800" b="1" dirty="0" smtClean="0">
                <a:solidFill>
                  <a:srgbClr val="FF0000"/>
                </a:solidFill>
              </a:rPr>
              <a:t>INDUZIONE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43636" y="4643446"/>
            <a:ext cx="2571766" cy="1928826"/>
          </a:xfrm>
          <a:prstGeom prst="rect">
            <a:avLst/>
          </a:prstGeom>
          <a:noFill/>
        </p:spPr>
      </p:pic>
      <p:pic>
        <p:nvPicPr>
          <p:cNvPr id="31748" name="Picture 4" descr="http://4.bp.blogspot.com/-vMy1wLZdhak/U2dun1jtEMI/AAAAAAAABpA/nO71jDyrda8/s1600/ball+falling+from+cli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190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928670"/>
            <a:ext cx="800105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La legge che formulo (</a:t>
            </a:r>
            <a:r>
              <a:rPr lang="it-IT" sz="3200" b="1" dirty="0" smtClean="0">
                <a:solidFill>
                  <a:srgbClr val="FF0000"/>
                </a:solidFill>
              </a:rPr>
              <a:t>IO</a:t>
            </a:r>
            <a:r>
              <a:rPr lang="it-IT" sz="3200" dirty="0" smtClean="0"/>
              <a:t>) 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mettendo insieme due esperienze 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si basa sulle </a:t>
            </a:r>
            <a:r>
              <a:rPr lang="it-IT" sz="3200" b="1" dirty="0" smtClean="0">
                <a:solidFill>
                  <a:srgbClr val="FF0000"/>
                </a:solidFill>
              </a:rPr>
              <a:t>OSSERVAZIONI</a:t>
            </a:r>
            <a:r>
              <a:rPr lang="it-IT" sz="3200" dirty="0" smtClean="0"/>
              <a:t> CHE HO FATTO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FINO A QUEL MOMENTO</a:t>
            </a:r>
            <a:r>
              <a:rPr lang="it-IT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762500" cy="359092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42844" y="571480"/>
            <a:ext cx="40005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Un “</a:t>
            </a:r>
            <a:r>
              <a:rPr lang="it-IT" sz="2800" b="1" dirty="0" smtClean="0"/>
              <a:t>NOVELLO ADAMO</a:t>
            </a:r>
            <a:r>
              <a:rPr lang="it-IT" sz="2800" dirty="0" smtClean="0"/>
              <a:t>” non si meraviglierebbe se una palla da biliardo colpita da un’altra palla non si </a:t>
            </a:r>
            <a:r>
              <a:rPr lang="it-IT" sz="2800" dirty="0" err="1" smtClean="0"/>
              <a:t>muovesse…</a:t>
            </a:r>
            <a:endParaRPr lang="it-IT" sz="2800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034" y="4429132"/>
            <a:ext cx="821537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Se, per caso strano, osservo un giorno una palla da biliardo che rimane ferma anche se colpita non ho una contraddizione logica: quello che devo fare è solo </a:t>
            </a:r>
            <a:r>
              <a:rPr lang="it-IT" sz="2400" b="1" dirty="0" smtClean="0"/>
              <a:t>FORMULARE UNA NUOVA IPOTESI </a:t>
            </a:r>
            <a:r>
              <a:rPr lang="it-IT" sz="2400" dirty="0" smtClean="0"/>
              <a:t>(e anch’essa rimarrà solo </a:t>
            </a:r>
            <a:r>
              <a:rPr lang="it-IT" sz="2400" b="1" dirty="0" smtClean="0"/>
              <a:t>PROBABILE</a:t>
            </a:r>
            <a:r>
              <a:rPr lang="it-IT" sz="2400" dirty="0" smtClean="0"/>
              <a:t> e </a:t>
            </a:r>
            <a:r>
              <a:rPr lang="it-IT" sz="2400" b="1" dirty="0" smtClean="0"/>
              <a:t>RIGUARDERÀ LE ESPERIENZE CHE HO AVUTO FINO A QUEL MOMENTO</a:t>
            </a:r>
            <a:r>
              <a:rPr lang="it-IT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 ed effetto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71600" y="1484784"/>
            <a:ext cx="72008" cy="5040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1844824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155679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relazione di CAUSA ED EFFETTO la possiamo conoscere SOLO A </a:t>
            </a:r>
            <a:r>
              <a:rPr lang="it-IT" sz="2400" b="1" dirty="0" smtClean="0"/>
              <a:t>POSTERIORI</a:t>
            </a:r>
            <a:r>
              <a:rPr lang="it-IT" sz="2400" dirty="0" smtClean="0"/>
              <a:t>, cioè per ESPERIENZA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1043608" y="2708920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2492896"/>
            <a:ext cx="70567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e rimane una connessione </a:t>
            </a:r>
            <a:r>
              <a:rPr lang="it-IT" sz="3200" b="1" dirty="0" smtClean="0">
                <a:solidFill>
                  <a:srgbClr val="FF0000"/>
                </a:solidFill>
              </a:rPr>
              <a:t>ARBITRARIA</a:t>
            </a:r>
          </a:p>
        </p:txBody>
      </p:sp>
      <p:sp>
        <p:nvSpPr>
          <p:cNvPr id="10" name="Freccia a destra 9"/>
          <p:cNvSpPr/>
          <p:nvPr/>
        </p:nvSpPr>
        <p:spPr>
          <a:xfrm rot="5400000">
            <a:off x="1749914" y="3107814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357290" y="3429000"/>
            <a:ext cx="705678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Solo l’esperienza ci fa legare una causa a un effetto: ma essa non ci illumina se non intorno ai fatti che </a:t>
            </a:r>
            <a:r>
              <a:rPr lang="it-IT" sz="2000" b="1" dirty="0" smtClean="0">
                <a:solidFill>
                  <a:schemeClr val="tx2"/>
                </a:solidFill>
              </a:rPr>
              <a:t>abbiamo </a:t>
            </a:r>
            <a:r>
              <a:rPr lang="it-IT" sz="2400" b="1" dirty="0" smtClean="0">
                <a:solidFill>
                  <a:schemeClr val="tx2"/>
                </a:solidFill>
              </a:rPr>
              <a:t>GIÀ</a:t>
            </a:r>
            <a:r>
              <a:rPr lang="it-IT" sz="2000" b="1" dirty="0" smtClean="0">
                <a:solidFill>
                  <a:schemeClr val="tx2"/>
                </a:solidFill>
              </a:rPr>
              <a:t> </a:t>
            </a:r>
            <a:r>
              <a:rPr lang="it-IT" sz="2000" dirty="0" smtClean="0"/>
              <a:t>sperimentato</a:t>
            </a:r>
            <a:endParaRPr lang="it-IT" sz="2000" dirty="0"/>
          </a:p>
        </p:txBody>
      </p:sp>
      <p:sp>
        <p:nvSpPr>
          <p:cNvPr id="12" name="Freccia a destra 11"/>
          <p:cNvSpPr/>
          <p:nvPr/>
        </p:nvSpPr>
        <p:spPr>
          <a:xfrm rot="5400000">
            <a:off x="1749914" y="4250822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357290" y="4572008"/>
            <a:ext cx="705678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Anche dopo che l’esperienza è stata fatta, la connessione causa ed effetto resta arbitraria (</a:t>
            </a:r>
            <a:r>
              <a:rPr lang="it-IT" sz="2400" b="1" dirty="0" smtClean="0">
                <a:solidFill>
                  <a:schemeClr val="tx2"/>
                </a:solidFill>
              </a:rPr>
              <a:t>NON È LOGICAMENTE FONDATA</a:t>
            </a:r>
            <a:r>
              <a:rPr lang="it-IT" sz="2000" dirty="0" smtClean="0"/>
              <a:t>; il contrario di un dato di fatto resta possibile)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 ed effetto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71600" y="1484784"/>
            <a:ext cx="72008" cy="5040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1844824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1556792"/>
            <a:ext cx="705678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Da cause simili ci attendiamo effetti simili...</a:t>
            </a:r>
          </a:p>
          <a:p>
            <a:pPr algn="ctr"/>
            <a:r>
              <a:rPr lang="it-IT" sz="2400" dirty="0" smtClean="0"/>
              <a:t>Questa “attesa” non è giustificata dall’esperienza, ma è invece IL </a:t>
            </a:r>
            <a:r>
              <a:rPr lang="it-IT" sz="2400" b="1" dirty="0" smtClean="0"/>
              <a:t>PRESUPPOSTO</a:t>
            </a:r>
            <a:r>
              <a:rPr lang="it-IT" sz="2400" dirty="0" smtClean="0"/>
              <a:t> INGIUSTIFICABILE dell’esperienza stessa.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1043608" y="3645024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3429000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necessità del legame causa/effetto è dunque </a:t>
            </a:r>
            <a:r>
              <a:rPr lang="it-IT" sz="2400" b="1" dirty="0" smtClean="0">
                <a:solidFill>
                  <a:srgbClr val="FF0000"/>
                </a:solidFill>
              </a:rPr>
              <a:t>SOGGETTIVA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5400000">
            <a:off x="1655676" y="4329100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75656" y="4653136"/>
            <a:ext cx="70567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 si basa sull’</a:t>
            </a:r>
            <a:r>
              <a:rPr lang="it-IT" sz="2400" b="1" dirty="0" smtClean="0">
                <a:solidFill>
                  <a:srgbClr val="FF0000"/>
                </a:solidFill>
              </a:rPr>
              <a:t>ABITUDINE</a:t>
            </a:r>
            <a:r>
              <a:rPr lang="it-IT" sz="2400" dirty="0" smtClean="0"/>
              <a:t> (quando vediamo più volte due fatti susseguirsi, siamo portati dall’abitudine ad aspettarci l’uno quando abbiamo visto l’altro)</a:t>
            </a:r>
            <a:endParaRPr lang="it-IT" sz="2400" dirty="0"/>
          </a:p>
        </p:txBody>
      </p:sp>
      <p:sp>
        <p:nvSpPr>
          <p:cNvPr id="12" name="Freccia a destra 11"/>
          <p:cNvSpPr/>
          <p:nvPr/>
        </p:nvSpPr>
        <p:spPr>
          <a:xfrm rot="5400000">
            <a:off x="2519772" y="5913276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75656" y="6237312"/>
            <a:ext cx="705678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Ciò ci dà </a:t>
            </a:r>
            <a:r>
              <a:rPr lang="it-IT" sz="2000" b="1" dirty="0" smtClean="0"/>
              <a:t>SICUREZZA</a:t>
            </a:r>
            <a:r>
              <a:rPr lang="it-IT" sz="2000" dirty="0" smtClean="0"/>
              <a:t> e ci permette di regolarci per il futuro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PROBABILITA’ vs NECESSITA’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29124" y="2214554"/>
            <a:ext cx="4572032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conoscenza che ho della realtà è solo QUESTIONE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dirty="0" smtClean="0">
                <a:solidFill>
                  <a:srgbClr val="FF0000"/>
                </a:solidFill>
              </a:rPr>
              <a:t>PROBABILITÀ</a:t>
            </a:r>
            <a:r>
              <a:rPr lang="it-IT" sz="3600" dirty="0" smtClean="0"/>
              <a:t>, </a:t>
            </a:r>
          </a:p>
          <a:p>
            <a:pPr algn="ctr"/>
            <a:r>
              <a:rPr lang="it-IT" sz="3600" dirty="0" smtClean="0"/>
              <a:t>non di necessità</a:t>
            </a:r>
          </a:p>
          <a:p>
            <a:endParaRPr lang="it-IT" dirty="0"/>
          </a:p>
        </p:txBody>
      </p:sp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285720" y="1500174"/>
            <a:ext cx="3982260" cy="467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credenza nel mondo esterno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LA </a:t>
            </a:r>
            <a:r>
              <a:rPr lang="it-IT" b="1" dirty="0" smtClean="0"/>
              <a:t>REALTÀ ESTERNA </a:t>
            </a:r>
            <a:r>
              <a:rPr lang="it-IT" dirty="0" smtClean="0"/>
              <a:t>NON È GIUSTIFICABILE RAZIONALMENTE</a:t>
            </a:r>
          </a:p>
          <a:p>
            <a:pPr lvl="1"/>
            <a:r>
              <a:rPr lang="it-IT" dirty="0" smtClean="0"/>
              <a:t>La sola realtà di cui siamo infatti certi è costituita dalle nostre </a:t>
            </a:r>
            <a:r>
              <a:rPr lang="it-IT" dirty="0" smtClean="0">
                <a:solidFill>
                  <a:srgbClr val="FF0000"/>
                </a:solidFill>
              </a:rPr>
              <a:t>percezioni </a:t>
            </a:r>
            <a:r>
              <a:rPr lang="it-IT" dirty="0" smtClean="0"/>
              <a:t>(le nostre immagini delle cose)</a:t>
            </a:r>
          </a:p>
          <a:p>
            <a:pPr lvl="1"/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istinto</a:t>
            </a:r>
            <a:r>
              <a:rPr lang="it-IT" dirty="0" smtClean="0"/>
              <a:t> però ci porta fermamente a credere in essa </a:t>
            </a:r>
            <a:r>
              <a:rPr lang="it-IT" sz="2400" i="1" dirty="0" smtClean="0"/>
              <a:t>(“Scommetto che, qualunque sia in questo momento l’opinione del lettore, di qui a un’ora egli sarà convinto che esiste tanto un mondo esterno quanto un mondo interno”)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Opere principali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412776"/>
            <a:ext cx="72008" cy="4608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043608" y="1844824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4293096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43608" y="5013176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170080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1740, </a:t>
            </a:r>
            <a:r>
              <a:rPr lang="it-IT" sz="2800" b="1" i="1" dirty="0" smtClean="0"/>
              <a:t>Trattato sulla natura umana</a:t>
            </a:r>
            <a:endParaRPr lang="it-IT" sz="2800" b="1" i="1" dirty="0"/>
          </a:p>
        </p:txBody>
      </p:sp>
      <p:sp>
        <p:nvSpPr>
          <p:cNvPr id="9" name="Rettangolo 8"/>
          <p:cNvSpPr/>
          <p:nvPr/>
        </p:nvSpPr>
        <p:spPr>
          <a:xfrm>
            <a:off x="3347864" y="2249488"/>
            <a:ext cx="72008" cy="16835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3419872" y="2564904"/>
            <a:ext cx="93610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427984" y="24208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1748, </a:t>
            </a:r>
            <a:r>
              <a:rPr lang="it-IT" sz="2400" i="1" dirty="0" smtClean="0"/>
              <a:t>Ricerca sull’intelletto umano</a:t>
            </a:r>
            <a:endParaRPr lang="it-IT" sz="2400" i="1" dirty="0"/>
          </a:p>
        </p:txBody>
      </p:sp>
      <p:sp>
        <p:nvSpPr>
          <p:cNvPr id="12" name="Freccia a destra 11"/>
          <p:cNvSpPr/>
          <p:nvPr/>
        </p:nvSpPr>
        <p:spPr>
          <a:xfrm>
            <a:off x="3419872" y="3284984"/>
            <a:ext cx="93610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499992" y="314096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1752, </a:t>
            </a:r>
            <a:r>
              <a:rPr lang="it-IT" sz="2400" i="1" dirty="0" smtClean="0"/>
              <a:t>Ricerca sui principi della morale</a:t>
            </a:r>
            <a:endParaRPr lang="it-IT" sz="24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95736" y="41490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1742, </a:t>
            </a:r>
            <a:r>
              <a:rPr lang="it-IT" sz="2800" i="1" dirty="0" smtClean="0"/>
              <a:t>Saggi morali e politici</a:t>
            </a:r>
            <a:endParaRPr lang="it-IT" sz="2800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486916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1757, </a:t>
            </a:r>
            <a:r>
              <a:rPr lang="it-IT" sz="2800" i="1" dirty="0" smtClean="0"/>
              <a:t>Storia naturale della religione</a:t>
            </a:r>
            <a:endParaRPr lang="it-IT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conoscenza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llout con frecce a sinistra/destra 3"/>
          <p:cNvSpPr/>
          <p:nvPr/>
        </p:nvSpPr>
        <p:spPr>
          <a:xfrm>
            <a:off x="2627784" y="1772816"/>
            <a:ext cx="3888432" cy="115212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Le percezioni della mente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132856"/>
            <a:ext cx="187220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IMPRESSIONI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2132856"/>
            <a:ext cx="18722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IDEE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32129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Differenza di grado, di intensità</a:t>
            </a:r>
            <a:endParaRPr lang="it-IT" i="1" dirty="0"/>
          </a:p>
        </p:txBody>
      </p:sp>
      <p:sp>
        <p:nvSpPr>
          <p:cNvPr id="8" name="Croce 7"/>
          <p:cNvSpPr/>
          <p:nvPr/>
        </p:nvSpPr>
        <p:spPr>
          <a:xfrm>
            <a:off x="1403648" y="3212976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Meno 8"/>
          <p:cNvSpPr/>
          <p:nvPr/>
        </p:nvSpPr>
        <p:spPr>
          <a:xfrm>
            <a:off x="7236296" y="3284984"/>
            <a:ext cx="648072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55576" y="2636912"/>
            <a:ext cx="45719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827584" y="436510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619672" y="4221088"/>
            <a:ext cx="655272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le sensazioni, le passioni...</a:t>
            </a:r>
            <a:endParaRPr lang="it-IT" sz="2400" dirty="0"/>
          </a:p>
        </p:txBody>
      </p:sp>
      <p:sp>
        <p:nvSpPr>
          <p:cNvPr id="13" name="Freccia a destra 12"/>
          <p:cNvSpPr/>
          <p:nvPr/>
        </p:nvSpPr>
        <p:spPr>
          <a:xfrm>
            <a:off x="827584" y="544522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643042" y="5143512"/>
            <a:ext cx="6552728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... nell’</a:t>
            </a:r>
            <a:r>
              <a:rPr lang="it-IT" sz="2400" b="1" dirty="0" smtClean="0"/>
              <a:t>ATTO</a:t>
            </a:r>
            <a:r>
              <a:rPr lang="it-IT" sz="2400" dirty="0" smtClean="0"/>
              <a:t> stesso, nel momento stesso in cui sono presenti</a:t>
            </a:r>
            <a:endParaRPr lang="it-I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conoscenza</a:t>
            </a:r>
            <a:endParaRPr lang="it-IT" dirty="0"/>
          </a:p>
        </p:txBody>
      </p:sp>
      <p:sp>
        <p:nvSpPr>
          <p:cNvPr id="4" name="Callout con frecce a sinistra/destra 3"/>
          <p:cNvSpPr/>
          <p:nvPr/>
        </p:nvSpPr>
        <p:spPr>
          <a:xfrm>
            <a:off x="2627784" y="1772816"/>
            <a:ext cx="3888432" cy="115212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Le percezioni della mente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132856"/>
            <a:ext cx="187220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IMPRESSIONI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2132856"/>
            <a:ext cx="18722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IDEE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 flipH="1">
            <a:off x="8172400" y="2636912"/>
            <a:ext cx="117726" cy="36724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>
            <a:off x="7164288" y="3429000"/>
            <a:ext cx="1008112" cy="21602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27584" y="3284984"/>
            <a:ext cx="626469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solo le </a:t>
            </a:r>
            <a:r>
              <a:rPr lang="it-IT" sz="2400" b="1" dirty="0" smtClean="0"/>
              <a:t>IMMAGINI SBIADITE </a:t>
            </a:r>
            <a:r>
              <a:rPr lang="it-IT" sz="2400" dirty="0" smtClean="0"/>
              <a:t>delle impressioni: l’idea non può mai raggiungere la forza e la vivacità dell’impressione</a:t>
            </a:r>
          </a:p>
        </p:txBody>
      </p:sp>
      <p:sp>
        <p:nvSpPr>
          <p:cNvPr id="10" name="Freccia a sinistra 9"/>
          <p:cNvSpPr/>
          <p:nvPr/>
        </p:nvSpPr>
        <p:spPr>
          <a:xfrm>
            <a:off x="7164288" y="5301208"/>
            <a:ext cx="1008112" cy="21602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013176"/>
            <a:ext cx="626469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È la stessa differenza tra il dolore provocato da una martellata sul dito e il suo ricordo...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conoscenza</a:t>
            </a:r>
            <a:endParaRPr lang="it-IT" dirty="0"/>
          </a:p>
        </p:txBody>
      </p:sp>
      <p:sp>
        <p:nvSpPr>
          <p:cNvPr id="4" name="Callout con frecce a sinistra/destra 3"/>
          <p:cNvSpPr/>
          <p:nvPr/>
        </p:nvSpPr>
        <p:spPr>
          <a:xfrm>
            <a:off x="2627784" y="1772816"/>
            <a:ext cx="3888432" cy="115212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Le percezioni della mente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132856"/>
            <a:ext cx="187220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IMPRESSIONI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2132856"/>
            <a:ext cx="18722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IDEE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3356992"/>
            <a:ext cx="295232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</a:t>
            </a:r>
            <a:r>
              <a:rPr lang="it-IT" sz="2400" b="1" dirty="0" smtClean="0"/>
              <a:t>causa</a:t>
            </a:r>
            <a:r>
              <a:rPr lang="it-IT" sz="2400" dirty="0" smtClean="0"/>
              <a:t> delle idee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3717032"/>
            <a:ext cx="302433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Non esistono senza precedenti impressioni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755576" y="2636912"/>
            <a:ext cx="45719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 flipH="1">
            <a:off x="8172399" y="2636912"/>
            <a:ext cx="117725" cy="27363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755576" y="350100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7596336" y="4005064"/>
            <a:ext cx="576064" cy="14401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827584" y="443711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4077072"/>
            <a:ext cx="2520280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</a:t>
            </a:r>
            <a:r>
              <a:rPr lang="it-IT" sz="2400" b="1" dirty="0" smtClean="0"/>
              <a:t>il limite invalicabile </a:t>
            </a:r>
            <a:r>
              <a:rPr lang="it-IT" sz="2400" dirty="0" smtClean="0"/>
              <a:t>della nostra conoscenza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42976" y="5643578"/>
            <a:ext cx="7128792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Hume risolve TUTTA la realtà nelle IDEE ATTUALI: nulla è ammesso al di fuori di esse (niente Dio, ad esempio).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“RELAZIONI TRA IDEE” </a:t>
            </a:r>
            <a:b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“DATI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FATTO”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28596" y="1643050"/>
            <a:ext cx="4246192" cy="1800200"/>
          </a:xfrm>
          <a:prstGeom prst="roundRect">
            <a:avLst/>
          </a:prstGeom>
          <a:ln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Gli OGGETTI presenti nella nostra mente possono essere distinti in DUE GENERI</a:t>
            </a:r>
            <a:endParaRPr lang="it-IT" sz="2400" dirty="0"/>
          </a:p>
        </p:txBody>
      </p:sp>
      <p:sp>
        <p:nvSpPr>
          <p:cNvPr id="6" name="Freccia in giù 5"/>
          <p:cNvSpPr/>
          <p:nvPr/>
        </p:nvSpPr>
        <p:spPr>
          <a:xfrm>
            <a:off x="2483768" y="3645024"/>
            <a:ext cx="720080" cy="4320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1115616" y="4509120"/>
            <a:ext cx="3456384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RELAZIONI FRA IDEE</a:t>
            </a:r>
            <a:endParaRPr lang="it-IT" sz="28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5436096" y="3789040"/>
            <a:ext cx="280831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DATI </a:t>
            </a:r>
            <a:r>
              <a:rPr lang="it-IT" sz="2800" dirty="0" err="1" smtClean="0"/>
              <a:t>DI</a:t>
            </a:r>
            <a:r>
              <a:rPr lang="it-IT" sz="2800" dirty="0" smtClean="0"/>
              <a:t> FATTO</a:t>
            </a:r>
            <a:endParaRPr lang="it-IT" sz="2800" dirty="0"/>
          </a:p>
        </p:txBody>
      </p:sp>
      <p:sp>
        <p:nvSpPr>
          <p:cNvPr id="9" name="Freccia in giù 8"/>
          <p:cNvSpPr/>
          <p:nvPr/>
        </p:nvSpPr>
        <p:spPr>
          <a:xfrm rot="18900000">
            <a:off x="4619299" y="3260273"/>
            <a:ext cx="720080" cy="43204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Relazioni fra idee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988840"/>
            <a:ext cx="72008" cy="4536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043608" y="2348880"/>
            <a:ext cx="36004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484784"/>
            <a:ext cx="30963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relazioni tra idee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2060848"/>
            <a:ext cx="741682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Si possono scoprire “per mezzo della sola operazione del pensiero, indipendentemente da ciò che è realmente esistente”</a:t>
            </a:r>
            <a:endParaRPr lang="it-IT" sz="2200" dirty="0"/>
          </a:p>
        </p:txBody>
      </p:sp>
      <p:sp>
        <p:nvSpPr>
          <p:cNvPr id="9" name="Freccia a destra 8"/>
          <p:cNvSpPr/>
          <p:nvPr/>
        </p:nvSpPr>
        <p:spPr>
          <a:xfrm>
            <a:off x="1043608" y="5877272"/>
            <a:ext cx="792088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835696" y="5301208"/>
            <a:ext cx="3384376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i="1" u="sng" dirty="0" smtClean="0"/>
              <a:t>Esempi</a:t>
            </a:r>
            <a:r>
              <a:rPr lang="it-IT" sz="2200" dirty="0" smtClean="0"/>
              <a:t>: le proposizioni aritmetiche, geometriche, algebriche</a:t>
            </a:r>
            <a:endParaRPr lang="it-IT" sz="2200" dirty="0"/>
          </a:p>
        </p:txBody>
      </p:sp>
      <p:sp>
        <p:nvSpPr>
          <p:cNvPr id="11" name="Rettangolo 10"/>
          <p:cNvSpPr/>
          <p:nvPr/>
        </p:nvSpPr>
        <p:spPr>
          <a:xfrm>
            <a:off x="1691680" y="2852936"/>
            <a:ext cx="72008" cy="16561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1763688" y="3429000"/>
            <a:ext cx="432048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3068960"/>
            <a:ext cx="3384376" cy="110799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Si basano esclusivamente sul principio logico di </a:t>
            </a:r>
            <a:r>
              <a:rPr lang="it-IT" sz="2200" b="1" dirty="0" smtClean="0">
                <a:solidFill>
                  <a:srgbClr val="FF0000"/>
                </a:solidFill>
              </a:rPr>
              <a:t>NON-CONTRADDIZIONE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5580112" y="3501008"/>
            <a:ext cx="432048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12160" y="3068960"/>
            <a:ext cx="2880320" cy="14465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Non posso dire “la somma degli angoli di un triangolo è 100°”: è contraddittorio!</a:t>
            </a:r>
            <a:endParaRPr lang="it-I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62575"/>
            <a:ext cx="1032110" cy="130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tangolo 16"/>
          <p:cNvSpPr/>
          <p:nvPr/>
        </p:nvSpPr>
        <p:spPr>
          <a:xfrm>
            <a:off x="5652120" y="5517232"/>
            <a:ext cx="3208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Giudizi analitici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072198" y="2928934"/>
            <a:ext cx="2880320" cy="246221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“Anche se non vi fossero in natura cerchi o triangoli, le verità dimostrate da Euclide conserverebbero intatta la loro certezza e la loro evidenza”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Dati di fatto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988840"/>
            <a:ext cx="72008" cy="4536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043608" y="2348880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484784"/>
            <a:ext cx="30963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dati di fatto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2132856"/>
            <a:ext cx="684076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Non sono fondati sul principio di non contraddizione, ma sull’</a:t>
            </a:r>
            <a:r>
              <a:rPr lang="it-IT" sz="2400" b="1" dirty="0" smtClean="0"/>
              <a:t>ESPERIENZA</a:t>
            </a:r>
            <a:endParaRPr lang="it-IT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62575"/>
            <a:ext cx="1032110" cy="130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/>
          <p:cNvSpPr/>
          <p:nvPr/>
        </p:nvSpPr>
        <p:spPr>
          <a:xfrm>
            <a:off x="5652120" y="5517232"/>
            <a:ext cx="3208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Giudizi sintetici a posteriori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043608" y="4077072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03648" y="3717032"/>
            <a:ext cx="68407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</a:t>
            </a:r>
            <a:r>
              <a:rPr lang="it-IT" sz="2400" b="1" dirty="0" smtClean="0"/>
              <a:t>contrario</a:t>
            </a:r>
            <a:r>
              <a:rPr lang="it-IT" sz="2400" dirty="0" smtClean="0"/>
              <a:t> di qualsiasi dato di fatto è </a:t>
            </a:r>
            <a:r>
              <a:rPr lang="it-IT" sz="2400" b="1" dirty="0" smtClean="0"/>
              <a:t>LOGICAMENTE</a:t>
            </a:r>
            <a:r>
              <a:rPr lang="it-IT" sz="2400" dirty="0" smtClean="0"/>
              <a:t> SEMPRE </a:t>
            </a:r>
            <a:r>
              <a:rPr lang="it-IT" sz="2400" b="1" dirty="0" smtClean="0"/>
              <a:t>POSSIBILE</a:t>
            </a:r>
            <a:r>
              <a:rPr lang="it-IT" sz="2400" dirty="0" smtClean="0"/>
              <a:t> (non vi è contraddizione logica che una cosa che è, non sia)</a:t>
            </a:r>
            <a:endParaRPr lang="it-IT" sz="2400" dirty="0"/>
          </a:p>
        </p:txBody>
      </p:sp>
      <p:sp>
        <p:nvSpPr>
          <p:cNvPr id="12" name="Ovale 11"/>
          <p:cNvSpPr/>
          <p:nvPr/>
        </p:nvSpPr>
        <p:spPr>
          <a:xfrm>
            <a:off x="3923928" y="2924944"/>
            <a:ext cx="1512168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dunque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Dati di fatto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5720" y="3000372"/>
            <a:ext cx="856895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“Che domani il sole non sorgerà, è una proposizione non meno intelligibile, e non implica più contraddizione, dell’affermazione secondo cui esso sorgerà; tenteremmo invano, perciò, di dimostrarne la falsità. Se fosse dimostrativamente falsa, essa implicherebbe una contraddizione e non potrebbe mai essere concepita dalla mente in modo distinto”</a:t>
            </a:r>
            <a:endParaRPr lang="it-IT" sz="2800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14422"/>
            <a:ext cx="4562475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882</Words>
  <Application>Microsoft Office PowerPoint</Application>
  <PresentationFormat>Presentazione su schermo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David Hume (Edimburgo, 1711-1776)</vt:lpstr>
      <vt:lpstr>Opere principali</vt:lpstr>
      <vt:lpstr>La conoscenza</vt:lpstr>
      <vt:lpstr>La conoscenza</vt:lpstr>
      <vt:lpstr>La conoscenza</vt:lpstr>
      <vt:lpstr>“RELAZIONI TRA IDEE”  e “DATI DI FATTO”</vt:lpstr>
      <vt:lpstr>Relazioni fra idee</vt:lpstr>
      <vt:lpstr>Dati di fatto</vt:lpstr>
      <vt:lpstr>Dati di fatto</vt:lpstr>
      <vt:lpstr>Diapositiva 10</vt:lpstr>
      <vt:lpstr>Causalità</vt:lpstr>
      <vt:lpstr>Causa ed effetto</vt:lpstr>
      <vt:lpstr>Diapositiva 13</vt:lpstr>
      <vt:lpstr>Diapositiva 14</vt:lpstr>
      <vt:lpstr>Diapositiva 15</vt:lpstr>
      <vt:lpstr>Causa ed effetto</vt:lpstr>
      <vt:lpstr>Causa ed effetto</vt:lpstr>
      <vt:lpstr>PROBABILITA’ vs NECESSITA’</vt:lpstr>
      <vt:lpstr>La credenza nel mondo esterno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Hume (Edimburgo, 1711-1776)</dc:title>
  <dc:creator>simone</dc:creator>
  <cp:lastModifiedBy>simone.dell@libero.it</cp:lastModifiedBy>
  <cp:revision>56</cp:revision>
  <dcterms:created xsi:type="dcterms:W3CDTF">2013-01-01T18:31:19Z</dcterms:created>
  <dcterms:modified xsi:type="dcterms:W3CDTF">2021-08-19T08:14:31Z</dcterms:modified>
</cp:coreProperties>
</file>